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5D7373"/>
    <a:srgbClr val="C3C3C3"/>
    <a:srgbClr val="52CDC0"/>
    <a:srgbClr val="8DA8EB"/>
    <a:srgbClr val="8BABDB"/>
    <a:srgbClr val="DAD8DA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77" autoAdjust="0"/>
    <p:restoredTop sz="94660"/>
  </p:normalViewPr>
  <p:slideViewPr>
    <p:cSldViewPr snapToGrid="0">
      <p:cViewPr varScale="1">
        <p:scale>
          <a:sx n="63" d="100"/>
          <a:sy n="63" d="100"/>
        </p:scale>
        <p:origin x="70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7815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5553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1286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9232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2363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8218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827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1504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0955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8870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040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840EA-03F7-4AFF-ADEC-5952492AE13D}" type="datetimeFigureOut">
              <a:rPr lang="fr-FR" smtClean="0"/>
              <a:t>16/03/2022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5C2E9-69A4-4684-A178-9F964FB16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4901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529747" y="1687455"/>
            <a:ext cx="4739042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6600" b="0" cap="none" spc="0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fr-FR" sz="66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fr-FR" sz="6600" b="0" cap="none" spc="0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fr-FR" sz="6600" b="0" cap="none" spc="0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fr-FR" sz="66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fr-FR" sz="66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3" name="Rectangle à coins arrondis 2"/>
          <p:cNvSpPr/>
          <p:nvPr/>
        </p:nvSpPr>
        <p:spPr>
          <a:xfrm>
            <a:off x="2612081" y="2899954"/>
            <a:ext cx="6574373" cy="535578"/>
          </a:xfrm>
          <a:prstGeom prst="roundRect">
            <a:avLst>
              <a:gd name="adj" fmla="val 50000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 : coins arrondis 3"/>
          <p:cNvSpPr/>
          <p:nvPr/>
        </p:nvSpPr>
        <p:spPr>
          <a:xfrm>
            <a:off x="5068389" y="3722915"/>
            <a:ext cx="1815737" cy="483326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VALIDER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3017520" y="2999100"/>
            <a:ext cx="300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3259447" y="2999100"/>
            <a:ext cx="300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3382765" y="2999100"/>
            <a:ext cx="300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3562296" y="2994744"/>
            <a:ext cx="300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3754890" y="2989386"/>
            <a:ext cx="300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3920352" y="2999101"/>
            <a:ext cx="300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4101289" y="2987602"/>
            <a:ext cx="300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</a:t>
            </a:r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428" y="6858000"/>
            <a:ext cx="1140051" cy="1140051"/>
          </a:xfrm>
          <a:prstGeom prst="rect">
            <a:avLst/>
          </a:prstGeom>
        </p:spPr>
      </p:pic>
      <p:pic>
        <p:nvPicPr>
          <p:cNvPr id="23" name="vexento_masked_heroes_aac_70553">
            <a:hlinkClick r:id="" action="ppaction://media"/>
            <a:extLst>
              <a:ext uri="{FF2B5EF4-FFF2-40B4-BE49-F238E27FC236}">
                <a16:creationId xmlns:a16="http://schemas.microsoft.com/office/drawing/2014/main" id="{FDB36BED-434B-4ADA-8303-F16213F533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2743" y="8309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72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6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85185E-6 L -0.24506 -0.44583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53" y="-22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5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6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7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4" grpId="0" animBg="1"/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A88C5CD2-8D88-4E1A-968C-C3E256B4316C}"/>
              </a:ext>
            </a:extLst>
          </p:cNvPr>
          <p:cNvSpPr/>
          <p:nvPr/>
        </p:nvSpPr>
        <p:spPr>
          <a:xfrm>
            <a:off x="5556262" y="5967069"/>
            <a:ext cx="451824" cy="451824"/>
          </a:xfrm>
          <a:prstGeom prst="ellipse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9CA212B-3524-454E-9129-17FD0E8983F0}"/>
              </a:ext>
            </a:extLst>
          </p:cNvPr>
          <p:cNvSpPr/>
          <p:nvPr/>
        </p:nvSpPr>
        <p:spPr>
          <a:xfrm>
            <a:off x="6294242" y="5967069"/>
            <a:ext cx="451824" cy="451824"/>
          </a:xfrm>
          <a:prstGeom prst="ellipse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487D07D-4424-43AA-9CF5-4A04A38B6C2D}"/>
              </a:ext>
            </a:extLst>
          </p:cNvPr>
          <p:cNvSpPr/>
          <p:nvPr/>
        </p:nvSpPr>
        <p:spPr>
          <a:xfrm>
            <a:off x="7031358" y="5967069"/>
            <a:ext cx="451824" cy="451824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51E021E3-C26E-4AB9-81EB-239E3D1BBAB2}"/>
              </a:ext>
            </a:extLst>
          </p:cNvPr>
          <p:cNvSpPr/>
          <p:nvPr/>
        </p:nvSpPr>
        <p:spPr>
          <a:xfrm>
            <a:off x="7768474" y="5967069"/>
            <a:ext cx="451824" cy="451824"/>
          </a:xfrm>
          <a:prstGeom prst="ellipse">
            <a:avLst/>
          </a:prstGeom>
          <a:solidFill>
            <a:srgbClr val="5D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85AD4D6E-2D38-486B-8F61-738D1E4773C2}"/>
              </a:ext>
            </a:extLst>
          </p:cNvPr>
          <p:cNvSpPr/>
          <p:nvPr/>
        </p:nvSpPr>
        <p:spPr>
          <a:xfrm>
            <a:off x="8506731" y="5967069"/>
            <a:ext cx="451824" cy="45182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D88F111D-10A0-4CCB-B20B-B33508AA6193}"/>
              </a:ext>
            </a:extLst>
          </p:cNvPr>
          <p:cNvSpPr/>
          <p:nvPr/>
        </p:nvSpPr>
        <p:spPr>
          <a:xfrm>
            <a:off x="9244991" y="5967069"/>
            <a:ext cx="451824" cy="451824"/>
          </a:xfrm>
          <a:prstGeom prst="ellipse">
            <a:avLst/>
          </a:prstGeom>
          <a:solidFill>
            <a:srgbClr val="00A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F202974-31A3-4642-B671-F0DBBB7B4663}"/>
              </a:ext>
            </a:extLst>
          </p:cNvPr>
          <p:cNvSpPr txBox="1"/>
          <p:nvPr/>
        </p:nvSpPr>
        <p:spPr>
          <a:xfrm>
            <a:off x="3987082" y="3010736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1er </a:t>
            </a:r>
            <a:r>
              <a:rPr lang="en-US" sz="41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produit</a:t>
            </a:r>
            <a:r>
              <a:rPr lang="en-US" sz="4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 </a:t>
            </a:r>
            <a:r>
              <a:rPr lang="en-US" sz="41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d’Haogeri</a:t>
            </a:r>
            <a:endParaRPr lang="en-US" sz="4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3987082" y="3759023"/>
            <a:ext cx="727891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Mindnet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 (mind-network)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est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 un reseau social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étudiant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 qui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permet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 de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tisser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 des liens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intellectuels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,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faciliter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 la communication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académique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 et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offrir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d’opportunités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inédites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 grâce à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ses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 </a:t>
            </a:r>
            <a:r>
              <a:rPr lang="en-US" sz="2800" dirty="0" err="1">
                <a:solidFill>
                  <a:srgbClr val="5D7373"/>
                </a:solidFill>
                <a:latin typeface="Tw Cen MT" panose="020B0602020104020603" pitchFamily="34" charset="0"/>
              </a:rPr>
              <a:t>spécificités</a:t>
            </a:r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256289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Haogeri</a:t>
              </a:r>
              <a:r>
                <a:rPr lang="en-US" sz="28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??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mindnet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buts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membres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EDCE8B6-37AD-485E-B187-3BC75AEA8D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410" y1="24581" x2="33410" y2="24581"/>
                        <a14:foregroundMark x1="39631" y1="58101" x2="39631" y2="58101"/>
                        <a14:foregroundMark x1="39171" y1="51955" x2="39171" y2="51955"/>
                        <a14:foregroundMark x1="26267" y1="61453" x2="26267" y2="61453"/>
                        <a14:foregroundMark x1="48387" y1="60894" x2="48387" y2="60894"/>
                        <a14:foregroundMark x1="57834" y1="53631" x2="57834" y2="53631"/>
                        <a14:foregroundMark x1="65899" y1="57542" x2="65899" y2="57542"/>
                        <a14:foregroundMark x1="79954" y1="57542" x2="79954" y2="57542"/>
                        <a14:foregroundMark x1="73041" y1="56425" x2="73041" y2="564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705" y="980818"/>
            <a:ext cx="4872110" cy="2209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80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7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7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7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75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75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 animBg="1"/>
      <p:bldP spid="55" grpId="0" animBg="1"/>
      <p:bldP spid="56" grpId="0" animBg="1"/>
      <p:bldP spid="5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F4373C1-3934-47C3-8F36-E2FB2615CA87}"/>
                </a:ext>
              </a:extLst>
            </p:cNvPr>
            <p:cNvSpPr txBox="1"/>
            <p:nvPr/>
          </p:nvSpPr>
          <p:spPr>
            <a:xfrm rot="16200000">
              <a:off x="10872792" y="3256289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Haogeri</a:t>
              </a:r>
              <a:r>
                <a:rPr lang="en-US" sz="28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??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D6BDC4B-8313-4203-9F42-C28AC214EB64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mindnet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2DF4D80-460D-4455-B80A-3BC0C6A12DA2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buts</a:t>
              </a: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2B7020D-701A-4EE7-BDA2-CD171993C203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B77930A-0489-40A5-B3D7-053D64BD29C4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ED749F6-F5EB-48BD-A697-16D473CCCFE8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070AD46-78F1-4169-9AE3-EDECC43BD39B}"/>
                </a:ext>
              </a:extLst>
            </p:cNvPr>
            <p:cNvSpPr txBox="1"/>
            <p:nvPr/>
          </p:nvSpPr>
          <p:spPr>
            <a:xfrm rot="16200000">
              <a:off x="874645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membres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22B026A5-B1AC-46D4-AE84-DF77E5A29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94C4F95-2EDE-46B0-8B26-C72D6D3C8DB3}"/>
              </a:ext>
            </a:extLst>
          </p:cNvPr>
          <p:cNvSpPr txBox="1"/>
          <p:nvPr/>
        </p:nvSpPr>
        <p:spPr>
          <a:xfrm>
            <a:off x="3154457" y="3247305"/>
            <a:ext cx="731754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latin typeface="Tw Cen MT" panose="020B0602020104020603" pitchFamily="34" charset="0"/>
              </a:rPr>
              <a:t>Haogeri</a:t>
            </a:r>
            <a:r>
              <a:rPr lang="en-US" sz="2800" dirty="0">
                <a:latin typeface="Tw Cen MT" panose="020B0602020104020603" pitchFamily="34" charset="0"/>
              </a:rPr>
              <a:t> </a:t>
            </a:r>
            <a:r>
              <a:rPr lang="en-US" sz="2800" dirty="0" err="1">
                <a:latin typeface="Tw Cen MT" panose="020B0602020104020603" pitchFamily="34" charset="0"/>
              </a:rPr>
              <a:t>est</a:t>
            </a:r>
            <a:r>
              <a:rPr lang="en-US" sz="2800" dirty="0">
                <a:latin typeface="Tw Cen MT" panose="020B0602020104020603" pitchFamily="34" charset="0"/>
              </a:rPr>
              <a:t> un think-tank </a:t>
            </a:r>
            <a:r>
              <a:rPr lang="en-US" sz="2800" dirty="0" err="1">
                <a:latin typeface="Tw Cen MT" panose="020B0602020104020603" pitchFamily="34" charset="0"/>
              </a:rPr>
              <a:t>hétérogène</a:t>
            </a:r>
            <a:r>
              <a:rPr lang="en-US" sz="2800" dirty="0">
                <a:latin typeface="Tw Cen MT" panose="020B0602020104020603" pitchFamily="34" charset="0"/>
              </a:rPr>
              <a:t> </a:t>
            </a:r>
            <a:r>
              <a:rPr lang="en-US" sz="2800" dirty="0" err="1">
                <a:latin typeface="Tw Cen MT" panose="020B0602020104020603" pitchFamily="34" charset="0"/>
              </a:rPr>
              <a:t>d’étudiants</a:t>
            </a:r>
            <a:r>
              <a:rPr lang="en-US" sz="2800" dirty="0">
                <a:latin typeface="Tw Cen MT" panose="020B0602020104020603" pitchFamily="34" charset="0"/>
              </a:rPr>
              <a:t> de </a:t>
            </a:r>
            <a:r>
              <a:rPr lang="en-US" sz="2800" dirty="0" err="1">
                <a:latin typeface="Tw Cen MT" panose="020B0602020104020603" pitchFamily="34" charset="0"/>
              </a:rPr>
              <a:t>l’Université</a:t>
            </a:r>
            <a:r>
              <a:rPr lang="en-US" sz="2800" dirty="0">
                <a:latin typeface="Tw Cen MT" panose="020B0602020104020603" pitchFamily="34" charset="0"/>
              </a:rPr>
              <a:t> </a:t>
            </a:r>
            <a:r>
              <a:rPr lang="en-US" sz="2800" dirty="0" err="1">
                <a:latin typeface="Tw Cen MT" panose="020B0602020104020603" pitchFamily="34" charset="0"/>
              </a:rPr>
              <a:t>Catholique</a:t>
            </a:r>
            <a:r>
              <a:rPr lang="en-US" sz="2800" dirty="0">
                <a:latin typeface="Tw Cen MT" panose="020B0602020104020603" pitchFamily="34" charset="0"/>
              </a:rPr>
              <a:t> du Congo (</a:t>
            </a:r>
            <a:r>
              <a:rPr lang="en-US" sz="2800" dirty="0" err="1">
                <a:latin typeface="Tw Cen MT" panose="020B0602020104020603" pitchFamily="34" charset="0"/>
              </a:rPr>
              <a:t>Economie</a:t>
            </a:r>
            <a:r>
              <a:rPr lang="en-US" sz="2800" dirty="0">
                <a:latin typeface="Tw Cen MT" panose="020B0602020104020603" pitchFamily="34" charset="0"/>
              </a:rPr>
              <a:t> quantitative et Gestion </a:t>
            </a:r>
            <a:r>
              <a:rPr lang="en-US" sz="2800" dirty="0" err="1">
                <a:latin typeface="Tw Cen MT" panose="020B0602020104020603" pitchFamily="34" charset="0"/>
              </a:rPr>
              <a:t>informatique</a:t>
            </a:r>
            <a:r>
              <a:rPr lang="en-US" sz="2800" dirty="0">
                <a:latin typeface="Tw Cen MT" panose="020B0602020104020603" pitchFamily="34" charset="0"/>
              </a:rPr>
              <a:t>) </a:t>
            </a:r>
            <a:r>
              <a:rPr lang="en-US" sz="2800" dirty="0" err="1">
                <a:latin typeface="Tw Cen MT" panose="020B0602020104020603" pitchFamily="34" charset="0"/>
              </a:rPr>
              <a:t>en</a:t>
            </a:r>
            <a:r>
              <a:rPr lang="en-US" sz="2800" dirty="0">
                <a:latin typeface="Tw Cen MT" panose="020B0602020104020603" pitchFamily="34" charset="0"/>
              </a:rPr>
              <a:t> Master 1 qui a pour </a:t>
            </a:r>
            <a:r>
              <a:rPr lang="en-US" sz="2800" dirty="0" err="1">
                <a:latin typeface="Tw Cen MT" panose="020B0602020104020603" pitchFamily="34" charset="0"/>
              </a:rPr>
              <a:t>objectif</a:t>
            </a:r>
            <a:r>
              <a:rPr lang="en-US" sz="2800" dirty="0">
                <a:latin typeface="Tw Cen MT" panose="020B0602020104020603" pitchFamily="34" charset="0"/>
              </a:rPr>
              <a:t> la production des </a:t>
            </a:r>
            <a:r>
              <a:rPr lang="en-US" sz="2800" dirty="0" err="1">
                <a:latin typeface="Tw Cen MT" panose="020B0602020104020603" pitchFamily="34" charset="0"/>
              </a:rPr>
              <a:t>réflexions</a:t>
            </a:r>
            <a:r>
              <a:rPr lang="en-US" sz="2800" dirty="0">
                <a:latin typeface="Tw Cen MT" panose="020B0602020104020603" pitchFamily="34" charset="0"/>
              </a:rPr>
              <a:t> </a:t>
            </a:r>
            <a:r>
              <a:rPr lang="en-US" sz="2800" dirty="0" err="1">
                <a:latin typeface="Tw Cen MT" panose="020B0602020104020603" pitchFamily="34" charset="0"/>
              </a:rPr>
              <a:t>économiques</a:t>
            </a:r>
            <a:r>
              <a:rPr lang="en-US" sz="2800" dirty="0">
                <a:latin typeface="Tw Cen MT" panose="020B0602020104020603" pitchFamily="34" charset="0"/>
              </a:rPr>
              <a:t> et des </a:t>
            </a:r>
            <a:r>
              <a:rPr lang="en-US" sz="2800" dirty="0" err="1">
                <a:latin typeface="Tw Cen MT" panose="020B0602020104020603" pitchFamily="34" charset="0"/>
              </a:rPr>
              <a:t>projets</a:t>
            </a:r>
            <a:r>
              <a:rPr lang="en-US" sz="2800" dirty="0">
                <a:latin typeface="Tw Cen MT" panose="020B0602020104020603" pitchFamily="34" charset="0"/>
              </a:rPr>
              <a:t> </a:t>
            </a:r>
            <a:r>
              <a:rPr lang="en-US" sz="2800" dirty="0" err="1">
                <a:latin typeface="Tw Cen MT" panose="020B0602020104020603" pitchFamily="34" charset="0"/>
              </a:rPr>
              <a:t>informatiques</a:t>
            </a:r>
            <a:r>
              <a:rPr lang="en-US" sz="2800" dirty="0">
                <a:latin typeface="Tw Cen MT" panose="020B0602020104020603" pitchFamily="34" charset="0"/>
              </a:rPr>
              <a:t> </a:t>
            </a:r>
            <a:r>
              <a:rPr lang="en-US" sz="2800" dirty="0" err="1">
                <a:latin typeface="Tw Cen MT" panose="020B0602020104020603" pitchFamily="34" charset="0"/>
              </a:rPr>
              <a:t>afin</a:t>
            </a:r>
            <a:r>
              <a:rPr lang="en-US" sz="2800" dirty="0">
                <a:latin typeface="Tw Cen MT" panose="020B0602020104020603" pitchFamily="34" charset="0"/>
              </a:rPr>
              <a:t> de </a:t>
            </a:r>
            <a:r>
              <a:rPr lang="en-US" sz="2800" dirty="0" err="1">
                <a:latin typeface="Tw Cen MT" panose="020B0602020104020603" pitchFamily="34" charset="0"/>
              </a:rPr>
              <a:t>surligner</a:t>
            </a:r>
            <a:r>
              <a:rPr lang="en-US" sz="2800" dirty="0">
                <a:latin typeface="Tw Cen MT" panose="020B0602020104020603" pitchFamily="34" charset="0"/>
              </a:rPr>
              <a:t> les </a:t>
            </a:r>
            <a:r>
              <a:rPr lang="en-US" sz="2800" dirty="0" err="1">
                <a:latin typeface="Tw Cen MT" panose="020B0602020104020603" pitchFamily="34" charset="0"/>
              </a:rPr>
              <a:t>problèmes</a:t>
            </a:r>
            <a:r>
              <a:rPr lang="en-US" sz="2800" dirty="0">
                <a:latin typeface="Tw Cen MT" panose="020B0602020104020603" pitchFamily="34" charset="0"/>
              </a:rPr>
              <a:t> </a:t>
            </a:r>
            <a:r>
              <a:rPr lang="en-US" sz="2800" dirty="0" err="1">
                <a:latin typeface="Tw Cen MT" panose="020B0602020104020603" pitchFamily="34" charset="0"/>
              </a:rPr>
              <a:t>économiques</a:t>
            </a:r>
            <a:r>
              <a:rPr lang="en-US" sz="2800" dirty="0">
                <a:latin typeface="Tw Cen MT" panose="020B0602020104020603" pitchFamily="34" charset="0"/>
              </a:rPr>
              <a:t> </a:t>
            </a:r>
            <a:r>
              <a:rPr lang="en-US" sz="2800" dirty="0" err="1">
                <a:latin typeface="Tw Cen MT" panose="020B0602020104020603" pitchFamily="34" charset="0"/>
              </a:rPr>
              <a:t>ou</a:t>
            </a:r>
            <a:r>
              <a:rPr lang="en-US" sz="2800" dirty="0">
                <a:latin typeface="Tw Cen MT" panose="020B0602020104020603" pitchFamily="34" charset="0"/>
              </a:rPr>
              <a:t> </a:t>
            </a:r>
            <a:r>
              <a:rPr lang="en-US" sz="2800" dirty="0" err="1">
                <a:latin typeface="Tw Cen MT" panose="020B0602020104020603" pitchFamily="34" charset="0"/>
              </a:rPr>
              <a:t>sociaux</a:t>
            </a:r>
            <a:r>
              <a:rPr lang="en-US" sz="2800" dirty="0">
                <a:latin typeface="Tw Cen MT" panose="020B0602020104020603" pitchFamily="34" charset="0"/>
              </a:rPr>
              <a:t> et les </a:t>
            </a:r>
            <a:r>
              <a:rPr lang="en-US" sz="2800" dirty="0" err="1">
                <a:latin typeface="Tw Cen MT" panose="020B0602020104020603" pitchFamily="34" charset="0"/>
              </a:rPr>
              <a:t>solutionner</a:t>
            </a:r>
            <a:r>
              <a:rPr lang="en-US" sz="2800" dirty="0">
                <a:latin typeface="Tw Cen MT" panose="020B0602020104020603" pitchFamily="34" charset="0"/>
              </a:rPr>
              <a:t>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13F24A6-D796-4D38-AD88-192E9579D5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083" y="78151"/>
            <a:ext cx="3779584" cy="3779584"/>
          </a:xfrm>
          <a:prstGeom prst="rect">
            <a:avLst/>
          </a:prstGeom>
        </p:spPr>
      </p:pic>
      <p:sp>
        <p:nvSpPr>
          <p:cNvPr id="2" name="Ellipse 1">
            <a:extLst>
              <a:ext uri="{FF2B5EF4-FFF2-40B4-BE49-F238E27FC236}">
                <a16:creationId xmlns:a16="http://schemas.microsoft.com/office/drawing/2014/main" id="{08F2B19A-748E-40B5-8DBE-4C0F18DC4FE3}"/>
              </a:ext>
            </a:extLst>
          </p:cNvPr>
          <p:cNvSpPr/>
          <p:nvPr/>
        </p:nvSpPr>
        <p:spPr>
          <a:xfrm>
            <a:off x="4321277" y="2005781"/>
            <a:ext cx="482373" cy="42717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8272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6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256289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Haogeri</a:t>
              </a:r>
              <a:r>
                <a:rPr lang="en-US" sz="28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??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mindnet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buts</a:t>
              </a: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membres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83EA2CA-A17F-4A6A-AC3E-6F8757F77880}"/>
              </a:ext>
            </a:extLst>
          </p:cNvPr>
          <p:cNvGrpSpPr/>
          <p:nvPr/>
        </p:nvGrpSpPr>
        <p:grpSpPr>
          <a:xfrm>
            <a:off x="7976170" y="1215671"/>
            <a:ext cx="1805441" cy="1894017"/>
            <a:chOff x="6381342" y="2182683"/>
            <a:chExt cx="1805441" cy="1894017"/>
          </a:xfrm>
        </p:grpSpPr>
        <p:sp>
          <p:nvSpPr>
            <p:cNvPr id="97" name="Rectangle: Top Corners Rounded 96">
              <a:extLst>
                <a:ext uri="{FF2B5EF4-FFF2-40B4-BE49-F238E27FC236}">
                  <a16:creationId xmlns:a16="http://schemas.microsoft.com/office/drawing/2014/main" id="{225A95EB-3596-4C52-91EE-39023E85BE2D}"/>
                </a:ext>
              </a:extLst>
            </p:cNvPr>
            <p:cNvSpPr/>
            <p:nvPr/>
          </p:nvSpPr>
          <p:spPr>
            <a:xfrm>
              <a:off x="6488272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D9A6427C-7201-480C-B8BA-C01C9BCA7B52}"/>
                </a:ext>
              </a:extLst>
            </p:cNvPr>
            <p:cNvSpPr txBox="1"/>
            <p:nvPr/>
          </p:nvSpPr>
          <p:spPr>
            <a:xfrm>
              <a:off x="6381342" y="2182683"/>
              <a:ext cx="1805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E6E7E9"/>
                  </a:solidFill>
                  <a:latin typeface="Tw Cen MT" panose="020B0602020104020603" pitchFamily="34" charset="0"/>
                </a:rPr>
                <a:t>Projets</a:t>
              </a:r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4F68486-5533-4B47-B6BA-92533CBB4036}"/>
                </a:ext>
              </a:extLst>
            </p:cNvPr>
            <p:cNvSpPr txBox="1"/>
            <p:nvPr/>
          </p:nvSpPr>
          <p:spPr>
            <a:xfrm>
              <a:off x="6836846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3</a:t>
              </a: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12310FCA-56F2-4778-94B7-C1B5FD53AE20}"/>
              </a:ext>
            </a:extLst>
          </p:cNvPr>
          <p:cNvGrpSpPr/>
          <p:nvPr/>
        </p:nvGrpSpPr>
        <p:grpSpPr>
          <a:xfrm>
            <a:off x="5479293" y="1215671"/>
            <a:ext cx="1805441" cy="1894017"/>
            <a:chOff x="3884465" y="2182683"/>
            <a:chExt cx="1805441" cy="1894017"/>
          </a:xfrm>
        </p:grpSpPr>
        <p:sp>
          <p:nvSpPr>
            <p:cNvPr id="101" name="Rectangle: Top Corners Rounded 100">
              <a:extLst>
                <a:ext uri="{FF2B5EF4-FFF2-40B4-BE49-F238E27FC236}">
                  <a16:creationId xmlns:a16="http://schemas.microsoft.com/office/drawing/2014/main" id="{E792FABC-AA8F-4748-B8FA-DBB9112863AC}"/>
                </a:ext>
              </a:extLst>
            </p:cNvPr>
            <p:cNvSpPr/>
            <p:nvPr/>
          </p:nvSpPr>
          <p:spPr>
            <a:xfrm>
              <a:off x="3991395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83919267-9DA5-4811-B4F4-94D72398E7FD}"/>
                </a:ext>
              </a:extLst>
            </p:cNvPr>
            <p:cNvSpPr txBox="1"/>
            <p:nvPr/>
          </p:nvSpPr>
          <p:spPr>
            <a:xfrm>
              <a:off x="3884465" y="2182683"/>
              <a:ext cx="1805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Articles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FECB41C1-3E79-45AA-B100-38C9E092C776}"/>
                </a:ext>
              </a:extLst>
            </p:cNvPr>
            <p:cNvSpPr txBox="1"/>
            <p:nvPr/>
          </p:nvSpPr>
          <p:spPr>
            <a:xfrm>
              <a:off x="4339969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2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87830BE-EEF7-4034-8ABE-3212DB467DB4}"/>
              </a:ext>
            </a:extLst>
          </p:cNvPr>
          <p:cNvGrpSpPr/>
          <p:nvPr/>
        </p:nvGrpSpPr>
        <p:grpSpPr>
          <a:xfrm>
            <a:off x="2982416" y="1215671"/>
            <a:ext cx="1805441" cy="1894017"/>
            <a:chOff x="1387588" y="2182683"/>
            <a:chExt cx="1805441" cy="1894017"/>
          </a:xfrm>
        </p:grpSpPr>
        <p:sp>
          <p:nvSpPr>
            <p:cNvPr id="105" name="Rectangle: Top Corners Rounded 104">
              <a:extLst>
                <a:ext uri="{FF2B5EF4-FFF2-40B4-BE49-F238E27FC236}">
                  <a16:creationId xmlns:a16="http://schemas.microsoft.com/office/drawing/2014/main" id="{F1B87F23-BD02-4DB3-947D-2F61C5B87FEF}"/>
                </a:ext>
              </a:extLst>
            </p:cNvPr>
            <p:cNvSpPr/>
            <p:nvPr/>
          </p:nvSpPr>
          <p:spPr>
            <a:xfrm>
              <a:off x="1494518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D8301A0-49D9-41A5-A227-2E35458E6401}"/>
                </a:ext>
              </a:extLst>
            </p:cNvPr>
            <p:cNvSpPr txBox="1"/>
            <p:nvPr/>
          </p:nvSpPr>
          <p:spPr>
            <a:xfrm>
              <a:off x="1387588" y="2182683"/>
              <a:ext cx="18054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E6E7E9"/>
                  </a:solidFill>
                  <a:latin typeface="Tw Cen MT" panose="020B0602020104020603" pitchFamily="34" charset="0"/>
                </a:rPr>
                <a:t>maFac</a:t>
              </a:r>
              <a:endParaRPr lang="en-US" sz="3600" b="1" dirty="0">
                <a:solidFill>
                  <a:srgbClr val="E6E7E9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236675CF-5B12-4D6B-8C03-F29656450255}"/>
                </a:ext>
              </a:extLst>
            </p:cNvPr>
            <p:cNvSpPr txBox="1"/>
            <p:nvPr/>
          </p:nvSpPr>
          <p:spPr>
            <a:xfrm>
              <a:off x="1843092" y="2563851"/>
              <a:ext cx="8944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1</a:t>
              </a:r>
            </a:p>
          </p:txBody>
        </p:sp>
      </p:grp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48958204-CE05-4E79-AC55-C76FBB79E37F}"/>
              </a:ext>
            </a:extLst>
          </p:cNvPr>
          <p:cNvSpPr/>
          <p:nvPr/>
        </p:nvSpPr>
        <p:spPr>
          <a:xfrm flipV="1">
            <a:off x="3089346" y="2176238"/>
            <a:ext cx="1591582" cy="3992338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406A5A75-24F0-496A-82D6-E2B37B100BBD}"/>
              </a:ext>
            </a:extLst>
          </p:cNvPr>
          <p:cNvSpPr/>
          <p:nvPr/>
        </p:nvSpPr>
        <p:spPr>
          <a:xfrm flipV="1">
            <a:off x="5586223" y="2176237"/>
            <a:ext cx="1591582" cy="3992339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B8C3E14B-EBB2-49A7-9A4E-9C6AFAF9A364}"/>
              </a:ext>
            </a:extLst>
          </p:cNvPr>
          <p:cNvSpPr/>
          <p:nvPr/>
        </p:nvSpPr>
        <p:spPr>
          <a:xfrm flipV="1">
            <a:off x="8083100" y="2176238"/>
            <a:ext cx="1591582" cy="3992338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721CE74-40AC-4223-B129-B3A270C7429B}"/>
              </a:ext>
            </a:extLst>
          </p:cNvPr>
          <p:cNvSpPr txBox="1"/>
          <p:nvPr/>
        </p:nvSpPr>
        <p:spPr>
          <a:xfrm>
            <a:off x="3054047" y="2895133"/>
            <a:ext cx="159158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Tw Cen MT" panose="020B0602020104020603" pitchFamily="34" charset="0"/>
              </a:rPr>
              <a:t>Récévez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en</a:t>
            </a:r>
            <a:r>
              <a:rPr lang="en-US" sz="1600" b="1" dirty="0">
                <a:latin typeface="Tw Cen MT" panose="020B0602020104020603" pitchFamily="34" charset="0"/>
              </a:rPr>
              <a:t> temps </a:t>
            </a:r>
            <a:r>
              <a:rPr lang="en-US" sz="1600" b="1" dirty="0" err="1">
                <a:latin typeface="Tw Cen MT" panose="020B0602020104020603" pitchFamily="34" charset="0"/>
              </a:rPr>
              <a:t>réel</a:t>
            </a:r>
            <a:r>
              <a:rPr lang="en-US" sz="1600" b="1" dirty="0">
                <a:latin typeface="Tw Cen MT" panose="020B0602020104020603" pitchFamily="34" charset="0"/>
              </a:rPr>
              <a:t> et </a:t>
            </a:r>
            <a:r>
              <a:rPr lang="en-US" sz="1600" b="1" dirty="0" err="1">
                <a:latin typeface="Tw Cen MT" panose="020B0602020104020603" pitchFamily="34" charset="0"/>
              </a:rPr>
              <a:t>directement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toutes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informations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facultaires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vous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concernant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quelque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soit</a:t>
            </a:r>
            <a:r>
              <a:rPr lang="en-US" sz="1600" b="1" dirty="0">
                <a:latin typeface="Tw Cen MT" panose="020B0602020104020603" pitchFamily="34" charset="0"/>
              </a:rPr>
              <a:t> le </a:t>
            </a:r>
            <a:r>
              <a:rPr lang="en-US" sz="1600" b="1" dirty="0" err="1">
                <a:latin typeface="Tw Cen MT" panose="020B0602020104020603" pitchFamily="34" charset="0"/>
              </a:rPr>
              <a:t>niveau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hiérarchique</a:t>
            </a:r>
            <a:r>
              <a:rPr lang="en-US" sz="1600" b="1" dirty="0">
                <a:latin typeface="Tw Cen MT" panose="020B0602020104020603" pitchFamily="34" charset="0"/>
              </a:rPr>
              <a:t> de transmission (PROF, CP, DELEGUE…)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91705BAF-DCDA-4FDC-8DA1-1FBA870AE5C8}"/>
              </a:ext>
            </a:extLst>
          </p:cNvPr>
          <p:cNvSpPr txBox="1"/>
          <p:nvPr/>
        </p:nvSpPr>
        <p:spPr>
          <a:xfrm>
            <a:off x="5572502" y="2870430"/>
            <a:ext cx="159158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Tw Cen MT" panose="020B0602020104020603" pitchFamily="34" charset="0"/>
              </a:rPr>
              <a:t>Ayez</a:t>
            </a:r>
            <a:r>
              <a:rPr lang="en-US" sz="1600" b="1" dirty="0">
                <a:latin typeface="Tw Cen MT" panose="020B0602020104020603" pitchFamily="34" charset="0"/>
              </a:rPr>
              <a:t> la </a:t>
            </a:r>
            <a:r>
              <a:rPr lang="en-US" sz="1600" b="1" dirty="0" err="1">
                <a:latin typeface="Tw Cen MT" panose="020B0602020104020603" pitchFamily="34" charset="0"/>
              </a:rPr>
              <a:t>possibilité</a:t>
            </a:r>
            <a:r>
              <a:rPr lang="en-US" sz="1600" b="1" dirty="0">
                <a:latin typeface="Tw Cen MT" panose="020B0602020104020603" pitchFamily="34" charset="0"/>
              </a:rPr>
              <a:t> de faire </a:t>
            </a:r>
            <a:r>
              <a:rPr lang="en-US" sz="1600" b="1" dirty="0" err="1">
                <a:latin typeface="Tw Cen MT" panose="020B0602020104020603" pitchFamily="34" charset="0"/>
              </a:rPr>
              <a:t>une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demande</a:t>
            </a:r>
            <a:r>
              <a:rPr lang="en-US" sz="1600" b="1" dirty="0">
                <a:latin typeface="Tw Cen MT" panose="020B0602020104020603" pitchFamily="34" charset="0"/>
              </a:rPr>
              <a:t> de redaction </a:t>
            </a:r>
            <a:r>
              <a:rPr lang="en-US" sz="1600" b="1" dirty="0" err="1">
                <a:latin typeface="Tw Cen MT" panose="020B0602020104020603" pitchFamily="34" charset="0"/>
              </a:rPr>
              <a:t>d’articles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auprès</a:t>
            </a:r>
            <a:r>
              <a:rPr lang="en-US" sz="1600" b="1" dirty="0">
                <a:latin typeface="Tw Cen MT" panose="020B0602020104020603" pitchFamily="34" charset="0"/>
              </a:rPr>
              <a:t> d’un </a:t>
            </a:r>
            <a:r>
              <a:rPr lang="en-US" sz="1600" b="1" dirty="0" err="1">
                <a:latin typeface="Tw Cen MT" panose="020B0602020104020603" pitchFamily="34" charset="0"/>
              </a:rPr>
              <a:t>professeur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ou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d’une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icône</a:t>
            </a:r>
            <a:r>
              <a:rPr lang="en-US" sz="1600" b="1" dirty="0">
                <a:latin typeface="Tw Cen MT" panose="020B0602020104020603" pitchFamily="34" charset="0"/>
              </a:rPr>
              <a:t> de </a:t>
            </a:r>
            <a:r>
              <a:rPr lang="en-US" sz="1600" b="1" dirty="0" err="1">
                <a:latin typeface="Tw Cen MT" panose="020B0602020104020603" pitchFamily="34" charset="0"/>
              </a:rPr>
              <a:t>votre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domaine</a:t>
            </a:r>
            <a:r>
              <a:rPr lang="en-US" sz="1600" b="1" dirty="0">
                <a:latin typeface="Tw Cen MT" panose="020B0602020104020603" pitchFamily="34" charset="0"/>
              </a:rPr>
              <a:t> et </a:t>
            </a:r>
            <a:r>
              <a:rPr lang="en-US" sz="1600" b="1" dirty="0" err="1">
                <a:latin typeface="Tw Cen MT" panose="020B0602020104020603" pitchFamily="34" charset="0"/>
              </a:rPr>
              <a:t>faites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vous</a:t>
            </a:r>
            <a:r>
              <a:rPr lang="en-US" sz="1600" b="1" dirty="0">
                <a:latin typeface="Tw Cen MT" panose="020B0602020104020603" pitchFamily="34" charset="0"/>
              </a:rPr>
              <a:t> </a:t>
            </a:r>
            <a:r>
              <a:rPr lang="en-US" sz="1600" b="1" dirty="0" err="1">
                <a:latin typeface="Tw Cen MT" panose="020B0602020104020603" pitchFamily="34" charset="0"/>
              </a:rPr>
              <a:t>parrainer</a:t>
            </a:r>
            <a:endParaRPr lang="en-US" sz="1600" b="1" dirty="0">
              <a:latin typeface="Tw Cen MT" panose="020B0602020104020603" pitchFamily="34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025EBC6-5731-4D97-B58C-0E0C20D47817}"/>
              </a:ext>
            </a:extLst>
          </p:cNvPr>
          <p:cNvSpPr txBox="1"/>
          <p:nvPr/>
        </p:nvSpPr>
        <p:spPr>
          <a:xfrm>
            <a:off x="8083100" y="2870430"/>
            <a:ext cx="15915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Tw Cen MT" panose="020B0602020104020603" pitchFamily="34" charset="0"/>
              </a:rPr>
              <a:t>Ayez</a:t>
            </a:r>
            <a:r>
              <a:rPr lang="en-US" b="1" dirty="0">
                <a:latin typeface="Tw Cen MT" panose="020B0602020104020603" pitchFamily="34" charset="0"/>
              </a:rPr>
              <a:t> </a:t>
            </a:r>
            <a:r>
              <a:rPr lang="en-US" b="1" dirty="0" err="1">
                <a:latin typeface="Tw Cen MT" panose="020B0602020104020603" pitchFamily="34" charset="0"/>
              </a:rPr>
              <a:t>cette</a:t>
            </a:r>
            <a:r>
              <a:rPr lang="en-US" b="1" dirty="0">
                <a:latin typeface="Tw Cen MT" panose="020B0602020104020603" pitchFamily="34" charset="0"/>
              </a:rPr>
              <a:t> </a:t>
            </a:r>
            <a:r>
              <a:rPr lang="en-US" b="1" dirty="0" err="1">
                <a:latin typeface="Tw Cen MT" panose="020B0602020104020603" pitchFamily="34" charset="0"/>
              </a:rPr>
              <a:t>facilité</a:t>
            </a:r>
            <a:r>
              <a:rPr lang="en-US" b="1" dirty="0">
                <a:latin typeface="Tw Cen MT" panose="020B0602020104020603" pitchFamily="34" charset="0"/>
              </a:rPr>
              <a:t> de </a:t>
            </a:r>
            <a:r>
              <a:rPr lang="en-US" b="1" dirty="0" err="1">
                <a:latin typeface="Tw Cen MT" panose="020B0602020104020603" pitchFamily="34" charset="0"/>
              </a:rPr>
              <a:t>pouvoir</a:t>
            </a:r>
            <a:r>
              <a:rPr lang="en-US" b="1" dirty="0">
                <a:latin typeface="Tw Cen MT" panose="020B0602020104020603" pitchFamily="34" charset="0"/>
              </a:rPr>
              <a:t> </a:t>
            </a:r>
            <a:r>
              <a:rPr lang="en-US" b="1" dirty="0" err="1">
                <a:latin typeface="Tw Cen MT" panose="020B0602020104020603" pitchFamily="34" charset="0"/>
              </a:rPr>
              <a:t>postuler</a:t>
            </a:r>
            <a:r>
              <a:rPr lang="en-US" b="1" dirty="0">
                <a:latin typeface="Tw Cen MT" panose="020B0602020104020603" pitchFamily="34" charset="0"/>
              </a:rPr>
              <a:t> </a:t>
            </a:r>
            <a:r>
              <a:rPr lang="en-US" b="1" dirty="0" err="1">
                <a:latin typeface="Tw Cen MT" panose="020B0602020104020603" pitchFamily="34" charset="0"/>
              </a:rPr>
              <a:t>directement</a:t>
            </a:r>
            <a:r>
              <a:rPr lang="en-US" b="1" dirty="0">
                <a:latin typeface="Tw Cen MT" panose="020B0602020104020603" pitchFamily="34" charset="0"/>
              </a:rPr>
              <a:t> </a:t>
            </a:r>
            <a:r>
              <a:rPr lang="en-US" b="1" dirty="0" err="1">
                <a:latin typeface="Tw Cen MT" panose="020B0602020104020603" pitchFamily="34" charset="0"/>
              </a:rPr>
              <a:t>votre</a:t>
            </a:r>
            <a:r>
              <a:rPr lang="en-US" b="1" dirty="0">
                <a:latin typeface="Tw Cen MT" panose="020B0602020104020603" pitchFamily="34" charset="0"/>
              </a:rPr>
              <a:t> </a:t>
            </a:r>
            <a:r>
              <a:rPr lang="en-US" b="1" dirty="0" err="1">
                <a:latin typeface="Tw Cen MT" panose="020B0602020104020603" pitchFamily="34" charset="0"/>
              </a:rPr>
              <a:t>projet</a:t>
            </a:r>
            <a:r>
              <a:rPr lang="en-US" b="1" dirty="0">
                <a:latin typeface="Tw Cen MT" panose="020B0602020104020603" pitchFamily="34" charset="0"/>
              </a:rPr>
              <a:t> </a:t>
            </a:r>
            <a:r>
              <a:rPr lang="en-US" b="1" dirty="0" err="1">
                <a:latin typeface="Tw Cen MT" panose="020B0602020104020603" pitchFamily="34" charset="0"/>
              </a:rPr>
              <a:t>auprès</a:t>
            </a:r>
            <a:r>
              <a:rPr lang="en-US" b="1" dirty="0">
                <a:latin typeface="Tw Cen MT" panose="020B0602020104020603" pitchFamily="34" charset="0"/>
              </a:rPr>
              <a:t> d’un </a:t>
            </a:r>
            <a:r>
              <a:rPr lang="en-US" b="1" dirty="0" err="1">
                <a:latin typeface="Tw Cen MT" panose="020B0602020104020603" pitchFamily="34" charset="0"/>
              </a:rPr>
              <a:t>incubateur</a:t>
            </a:r>
            <a:r>
              <a:rPr lang="en-US" b="1" dirty="0">
                <a:latin typeface="Tw Cen MT" panose="020B0602020104020603" pitchFamily="34" charset="0"/>
              </a:rPr>
              <a:t> de </a:t>
            </a:r>
            <a:r>
              <a:rPr lang="en-US" b="1" dirty="0" err="1">
                <a:latin typeface="Tw Cen MT" panose="020B0602020104020603" pitchFamily="34" charset="0"/>
              </a:rPr>
              <a:t>votre</a:t>
            </a:r>
            <a:r>
              <a:rPr lang="en-US" b="1" dirty="0">
                <a:latin typeface="Tw Cen MT" panose="020B0602020104020603" pitchFamily="34" charset="0"/>
              </a:rPr>
              <a:t> </a:t>
            </a:r>
            <a:r>
              <a:rPr lang="en-US" b="1" dirty="0" err="1">
                <a:latin typeface="Tw Cen MT" panose="020B0602020104020603" pitchFamily="34" charset="0"/>
              </a:rPr>
              <a:t>choix</a:t>
            </a:r>
            <a:r>
              <a:rPr lang="en-US" b="1" dirty="0">
                <a:latin typeface="Tw Cen MT" panose="020B0602020104020603" pitchFamily="34" charset="0"/>
              </a:rPr>
              <a:t> et </a:t>
            </a:r>
            <a:r>
              <a:rPr lang="en-US" b="1" dirty="0" err="1">
                <a:latin typeface="Tw Cen MT" panose="020B0602020104020603" pitchFamily="34" charset="0"/>
              </a:rPr>
              <a:t>faites</a:t>
            </a:r>
            <a:r>
              <a:rPr lang="en-US" b="1" dirty="0">
                <a:latin typeface="Tw Cen MT" panose="020B0602020104020603" pitchFamily="34" charset="0"/>
              </a:rPr>
              <a:t> </a:t>
            </a:r>
            <a:r>
              <a:rPr lang="en-US" b="1" dirty="0" err="1">
                <a:latin typeface="Tw Cen MT" panose="020B0602020104020603" pitchFamily="34" charset="0"/>
              </a:rPr>
              <a:t>vous</a:t>
            </a:r>
            <a:r>
              <a:rPr lang="en-US" b="1" dirty="0">
                <a:latin typeface="Tw Cen MT" panose="020B0602020104020603" pitchFamily="34" charset="0"/>
              </a:rPr>
              <a:t> </a:t>
            </a:r>
            <a:r>
              <a:rPr lang="en-US" b="1" dirty="0" err="1">
                <a:latin typeface="Tw Cen MT" panose="020B0602020104020603" pitchFamily="34" charset="0"/>
              </a:rPr>
              <a:t>parrainer</a:t>
            </a:r>
            <a:r>
              <a:rPr lang="en-US" b="1" dirty="0">
                <a:solidFill>
                  <a:srgbClr val="FEC630"/>
                </a:solidFill>
                <a:latin typeface="Tw Cen MT" panose="020B0602020104020603" pitchFamily="34" charset="0"/>
              </a:rPr>
              <a:t>.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5CDF38E-19DE-4FEC-85E2-51D0C449C68C}"/>
              </a:ext>
            </a:extLst>
          </p:cNvPr>
          <p:cNvSpPr txBox="1"/>
          <p:nvPr/>
        </p:nvSpPr>
        <p:spPr>
          <a:xfrm>
            <a:off x="5375910" y="274537"/>
            <a:ext cx="2251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Spécialités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1C1E51BD-ED5A-4FD0-A9D4-33E4167DCD34}"/>
              </a:ext>
            </a:extLst>
          </p:cNvPr>
          <p:cNvSpPr/>
          <p:nvPr/>
        </p:nvSpPr>
        <p:spPr>
          <a:xfrm>
            <a:off x="3054047" y="411480"/>
            <a:ext cx="383873" cy="258178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1794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75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5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75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25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8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109" grpId="0" animBg="1"/>
      <p:bldP spid="110" grpId="0" animBg="1"/>
      <p:bldP spid="115" grpId="0"/>
      <p:bldP spid="118" grpId="0"/>
      <p:bldP spid="121" grpId="0"/>
      <p:bldP spid="2" grpId="0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38E6734-F7ED-4197-AE1C-DE222063D26D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7FF06C6-EDB2-4E2A-B33F-9667DAB48738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D389168-73D4-4CCF-B806-15F4C9CFBC65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D36EBE0-2C84-494E-9C0B-54A6EFA86DA6}"/>
                </a:ext>
              </a:extLst>
            </p:cNvPr>
            <p:cNvSpPr txBox="1"/>
            <p:nvPr/>
          </p:nvSpPr>
          <p:spPr>
            <a:xfrm rot="16200000">
              <a:off x="10872792" y="3256289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Haogeri</a:t>
              </a:r>
              <a:r>
                <a:rPr lang="en-US" sz="28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??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FE3F6E56-804E-434E-AD42-D62A42CB3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8D727C-49D3-4C59-91D3-816C0DD22E21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369AF8C-7DC3-4D77-B3F1-5B8A444D2822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A173B44-EE6F-4236-9AB2-49524EA553D7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40A12D7-9F13-43EC-95DE-B85ADBCAA6B6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mindnet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A271034-9DEF-432C-A1F3-B6470D255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728BA24-99D1-4E44-98AC-50745A94AD6C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079FD4E-778D-428A-B08F-1B97893971C7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7DB4514-65BA-420D-BBB3-CCF0A5B397C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86CE46E-7143-4535-BF09-36D36B082851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buts</a:t>
              </a: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4E9D2CC3-AE8C-4CF7-AC14-0BF3748D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704DBF9-F2DF-4744-9CBE-8384BF790E0F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409FCBC-490E-4134-BE82-9429CE5AB00A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84E2370-4D03-4FD0-B29C-F763767296D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E5F8F51-D3FD-42A1-8372-1B4B1B7C336A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membres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05E43CA3-886C-4010-B3E2-837CCC6F5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87E322DA-3D39-4A36-A521-33E75DDBFF71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277CEC9-24C9-4B1D-964A-A216786A7724}"/>
              </a:ext>
            </a:extLst>
          </p:cNvPr>
          <p:cNvCxnSpPr/>
          <p:nvPr/>
        </p:nvCxnSpPr>
        <p:spPr>
          <a:xfrm>
            <a:off x="3850016" y="3623253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Group 96">
            <a:extLst>
              <a:ext uri="{FF2B5EF4-FFF2-40B4-BE49-F238E27FC236}">
                <a16:creationId xmlns:a16="http://schemas.microsoft.com/office/drawing/2014/main" id="{F1840EDE-DF70-433F-86FE-A402BC5C2DDE}"/>
              </a:ext>
            </a:extLst>
          </p:cNvPr>
          <p:cNvGrpSpPr/>
          <p:nvPr/>
        </p:nvGrpSpPr>
        <p:grpSpPr>
          <a:xfrm>
            <a:off x="3638922" y="3517706"/>
            <a:ext cx="211094" cy="211094"/>
            <a:chOff x="1677812" y="4248152"/>
            <a:chExt cx="211094" cy="211094"/>
          </a:xfrm>
        </p:grpSpPr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43B84625-CD81-4477-AFEA-2D657FFA16C5}"/>
                </a:ext>
              </a:extLst>
            </p:cNvPr>
            <p:cNvSpPr/>
            <p:nvPr/>
          </p:nvSpPr>
          <p:spPr>
            <a:xfrm>
              <a:off x="1677812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90BB5737-FB23-4CC2-81BC-52D57E7FB8E9}"/>
                </a:ext>
              </a:extLst>
            </p:cNvPr>
            <p:cNvSpPr/>
            <p:nvPr/>
          </p:nvSpPr>
          <p:spPr>
            <a:xfrm>
              <a:off x="1708100" y="4278440"/>
              <a:ext cx="150518" cy="150518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D5DAD85F-381F-4EA0-9781-3C23F8D9AC73}"/>
              </a:ext>
            </a:extLst>
          </p:cNvPr>
          <p:cNvCxnSpPr/>
          <p:nvPr/>
        </p:nvCxnSpPr>
        <p:spPr>
          <a:xfrm>
            <a:off x="5997735" y="3623253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76B67BC-401F-4EA8-8CBE-EEB8DFAA45A7}"/>
              </a:ext>
            </a:extLst>
          </p:cNvPr>
          <p:cNvGrpSpPr/>
          <p:nvPr/>
        </p:nvGrpSpPr>
        <p:grpSpPr>
          <a:xfrm>
            <a:off x="5816929" y="3517706"/>
            <a:ext cx="211094" cy="211094"/>
            <a:chOff x="3855819" y="4248152"/>
            <a:chExt cx="211094" cy="211094"/>
          </a:xfrm>
        </p:grpSpPr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A399A27A-C7E8-457C-9D90-A66A1BF1F76F}"/>
                </a:ext>
              </a:extLst>
            </p:cNvPr>
            <p:cNvSpPr/>
            <p:nvPr/>
          </p:nvSpPr>
          <p:spPr>
            <a:xfrm>
              <a:off x="3855819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C4008114-54A1-42C2-9000-1CC3AE1D8927}"/>
                </a:ext>
              </a:extLst>
            </p:cNvPr>
            <p:cNvSpPr/>
            <p:nvPr/>
          </p:nvSpPr>
          <p:spPr>
            <a:xfrm>
              <a:off x="3886107" y="4278440"/>
              <a:ext cx="150518" cy="150518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590AD362-84BB-49C7-8C91-CDB895729924}"/>
              </a:ext>
            </a:extLst>
          </p:cNvPr>
          <p:cNvGrpSpPr/>
          <p:nvPr/>
        </p:nvGrpSpPr>
        <p:grpSpPr>
          <a:xfrm>
            <a:off x="7934360" y="3517706"/>
            <a:ext cx="211094" cy="211094"/>
            <a:chOff x="5973250" y="4248152"/>
            <a:chExt cx="211094" cy="211094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A32FB427-F316-4459-B06D-2A2B27FC7053}"/>
                </a:ext>
              </a:extLst>
            </p:cNvPr>
            <p:cNvSpPr/>
            <p:nvPr/>
          </p:nvSpPr>
          <p:spPr>
            <a:xfrm>
              <a:off x="5973250" y="4248152"/>
              <a:ext cx="211094" cy="21109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C35EF795-8B2D-4CD0-87FF-5756B089D921}"/>
                </a:ext>
              </a:extLst>
            </p:cNvPr>
            <p:cNvSpPr/>
            <p:nvPr/>
          </p:nvSpPr>
          <p:spPr>
            <a:xfrm>
              <a:off x="6003538" y="4278440"/>
              <a:ext cx="150518" cy="150518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895C2AE9-E6EE-4572-8B9B-0A1C8899D6FE}"/>
              </a:ext>
            </a:extLst>
          </p:cNvPr>
          <p:cNvSpPr txBox="1"/>
          <p:nvPr/>
        </p:nvSpPr>
        <p:spPr>
          <a:xfrm>
            <a:off x="2594536" y="4142156"/>
            <a:ext cx="22890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Couvrir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toutes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les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universités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congolaises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,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s’exporter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ou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s’internationaliser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et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créer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des liens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0B20FE2-BC47-4EB2-B7EA-CBE6F5B390D3}"/>
              </a:ext>
            </a:extLst>
          </p:cNvPr>
          <p:cNvSpPr txBox="1"/>
          <p:nvPr/>
        </p:nvSpPr>
        <p:spPr>
          <a:xfrm>
            <a:off x="2594536" y="3709155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5969"/>
                </a:solidFill>
                <a:latin typeface="Tw Cen MT" panose="020B0602020104020603" pitchFamily="34" charset="0"/>
              </a:rPr>
              <a:t>1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5FF83314-6443-4064-B8AD-715FDF38C0B1}"/>
              </a:ext>
            </a:extLst>
          </p:cNvPr>
          <p:cNvSpPr txBox="1"/>
          <p:nvPr/>
        </p:nvSpPr>
        <p:spPr>
          <a:xfrm>
            <a:off x="4783446" y="4142156"/>
            <a:ext cx="22890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Promotion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l’étudiant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congolais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au travers le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parrainage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et la publication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d’articles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et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projets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58D17C2-3595-44AD-9D77-27C29A8030BC}"/>
              </a:ext>
            </a:extLst>
          </p:cNvPr>
          <p:cNvSpPr txBox="1"/>
          <p:nvPr/>
        </p:nvSpPr>
        <p:spPr>
          <a:xfrm>
            <a:off x="4783446" y="3709155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52CBBE"/>
                </a:solidFill>
                <a:latin typeface="Tw Cen MT" panose="020B0602020104020603" pitchFamily="34" charset="0"/>
              </a:rPr>
              <a:t>2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572131EC-94E6-4982-85F7-903D6FA72171}"/>
              </a:ext>
            </a:extLst>
          </p:cNvPr>
          <p:cNvSpPr txBox="1"/>
          <p:nvPr/>
        </p:nvSpPr>
        <p:spPr>
          <a:xfrm>
            <a:off x="6912585" y="4142156"/>
            <a:ext cx="22890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Facilité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la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fluidité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l’information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et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sa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fidelité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à travers un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système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 de communication direct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D8562F22-E78F-4DD5-9BBD-EEAB69C0B365}"/>
              </a:ext>
            </a:extLst>
          </p:cNvPr>
          <p:cNvSpPr txBox="1"/>
          <p:nvPr/>
        </p:nvSpPr>
        <p:spPr>
          <a:xfrm>
            <a:off x="6912585" y="3709155"/>
            <a:ext cx="22890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EC630"/>
                </a:solidFill>
                <a:latin typeface="Tw Cen MT" panose="020B0602020104020603" pitchFamily="34" charset="0"/>
              </a:rPr>
              <a:t>3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11450F4-A7BD-494E-BD71-C6C5EB8D03D1}"/>
              </a:ext>
            </a:extLst>
          </p:cNvPr>
          <p:cNvGrpSpPr/>
          <p:nvPr/>
        </p:nvGrpSpPr>
        <p:grpSpPr>
          <a:xfrm>
            <a:off x="3101220" y="1755914"/>
            <a:ext cx="1275682" cy="1275682"/>
            <a:chOff x="3063120" y="1755914"/>
            <a:chExt cx="1275682" cy="1275682"/>
          </a:xfrm>
        </p:grpSpPr>
        <p:sp>
          <p:nvSpPr>
            <p:cNvPr id="120" name="Teardrop 119">
              <a:extLst>
                <a:ext uri="{FF2B5EF4-FFF2-40B4-BE49-F238E27FC236}">
                  <a16:creationId xmlns:a16="http://schemas.microsoft.com/office/drawing/2014/main" id="{5E489B47-B2BB-4EFB-8EC4-21C10615E463}"/>
                </a:ext>
              </a:extLst>
            </p:cNvPr>
            <p:cNvSpPr/>
            <p:nvPr/>
          </p:nvSpPr>
          <p:spPr>
            <a:xfrm rot="8100000">
              <a:off x="306312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862B435C-D1B2-4C1C-B995-8D888E87C5D7}"/>
                </a:ext>
              </a:extLst>
            </p:cNvPr>
            <p:cNvSpPr/>
            <p:nvPr/>
          </p:nvSpPr>
          <p:spPr>
            <a:xfrm>
              <a:off x="325746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262C0D94-FE17-421D-AA32-BD4AFE13E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96" y="2066644"/>
              <a:ext cx="627392" cy="627390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91C1607-C8B7-4B99-9DC5-3321A9E92D49}"/>
              </a:ext>
            </a:extLst>
          </p:cNvPr>
          <p:cNvGrpSpPr/>
          <p:nvPr/>
        </p:nvGrpSpPr>
        <p:grpSpPr>
          <a:xfrm>
            <a:off x="5280540" y="1755914"/>
            <a:ext cx="1275682" cy="1275682"/>
            <a:chOff x="5242440" y="1755914"/>
            <a:chExt cx="1275682" cy="1275682"/>
          </a:xfrm>
        </p:grpSpPr>
        <p:sp>
          <p:nvSpPr>
            <p:cNvPr id="124" name="Teardrop 123">
              <a:extLst>
                <a:ext uri="{FF2B5EF4-FFF2-40B4-BE49-F238E27FC236}">
                  <a16:creationId xmlns:a16="http://schemas.microsoft.com/office/drawing/2014/main" id="{A44D7BEA-70F0-4773-A72C-A5B9951D3536}"/>
                </a:ext>
              </a:extLst>
            </p:cNvPr>
            <p:cNvSpPr/>
            <p:nvPr/>
          </p:nvSpPr>
          <p:spPr>
            <a:xfrm rot="8100000">
              <a:off x="5242440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1431DABB-47B8-4640-BD39-9CC7E2CDA115}"/>
                </a:ext>
              </a:extLst>
            </p:cNvPr>
            <p:cNvSpPr/>
            <p:nvPr/>
          </p:nvSpPr>
          <p:spPr>
            <a:xfrm>
              <a:off x="5436789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B5EEDA48-5891-495E-A9A5-8AEE83947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65681" y="2061164"/>
              <a:ext cx="659146" cy="659144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A807BE1-996E-4364-AC05-CAC8C826377C}"/>
              </a:ext>
            </a:extLst>
          </p:cNvPr>
          <p:cNvGrpSpPr/>
          <p:nvPr/>
        </p:nvGrpSpPr>
        <p:grpSpPr>
          <a:xfrm>
            <a:off x="7391281" y="1755914"/>
            <a:ext cx="1275682" cy="1275682"/>
            <a:chOff x="7353181" y="1755914"/>
            <a:chExt cx="1275682" cy="1275682"/>
          </a:xfrm>
        </p:grpSpPr>
        <p:sp>
          <p:nvSpPr>
            <p:cNvPr id="128" name="Teardrop 127">
              <a:extLst>
                <a:ext uri="{FF2B5EF4-FFF2-40B4-BE49-F238E27FC236}">
                  <a16:creationId xmlns:a16="http://schemas.microsoft.com/office/drawing/2014/main" id="{76257F1B-992C-4717-A6A2-EDE25A4F31C3}"/>
                </a:ext>
              </a:extLst>
            </p:cNvPr>
            <p:cNvSpPr/>
            <p:nvPr/>
          </p:nvSpPr>
          <p:spPr>
            <a:xfrm rot="8100000">
              <a:off x="7353181" y="1755914"/>
              <a:ext cx="1275682" cy="1275682"/>
            </a:xfrm>
            <a:prstGeom prst="teardrop">
              <a:avLst>
                <a:gd name="adj" fmla="val 109962"/>
              </a:avLst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CBB174F9-BA66-486F-BC62-F2720CED100C}"/>
                </a:ext>
              </a:extLst>
            </p:cNvPr>
            <p:cNvSpPr/>
            <p:nvPr/>
          </p:nvSpPr>
          <p:spPr>
            <a:xfrm>
              <a:off x="7547530" y="1948912"/>
              <a:ext cx="889686" cy="8896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58BE45EE-A44E-41D8-8C13-099C1F70EF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8666" y="2048456"/>
              <a:ext cx="684562" cy="684560"/>
            </a:xfrm>
            <a:prstGeom prst="rect">
              <a:avLst/>
            </a:prstGeom>
          </p:spPr>
        </p:pic>
      </p:grpSp>
      <p:sp>
        <p:nvSpPr>
          <p:cNvPr id="5" name="Ellipse 4">
            <a:extLst>
              <a:ext uri="{FF2B5EF4-FFF2-40B4-BE49-F238E27FC236}">
                <a16:creationId xmlns:a16="http://schemas.microsoft.com/office/drawing/2014/main" id="{F8D1FA96-333A-4F2D-997C-5B879D2A6DDF}"/>
              </a:ext>
            </a:extLst>
          </p:cNvPr>
          <p:cNvSpPr/>
          <p:nvPr/>
        </p:nvSpPr>
        <p:spPr>
          <a:xfrm>
            <a:off x="2727960" y="518160"/>
            <a:ext cx="335990" cy="3352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836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75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25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2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750"/>
                            </p:stCondLst>
                            <p:childTnLst>
                              <p:par>
                                <p:cTn id="7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75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6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  <p:bldP spid="110" grpId="0"/>
      <p:bldP spid="112" grpId="0"/>
      <p:bldP spid="114" grpId="0"/>
      <p:bldP spid="116" grpId="0"/>
      <p:bldP spid="118" grpId="0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256289"/>
              <a:ext cx="19920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Haogeri</a:t>
              </a:r>
              <a:r>
                <a:rPr lang="en-US" sz="28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 ??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mindnet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buts</a:t>
              </a: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990CE96C-B0E8-49CB-B717-EBFFECB6602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-290923" y="0"/>
            <a:ext cx="10914080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229287"/>
              <a:ext cx="1992086" cy="566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membres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642619BF-D98C-42FE-8077-B8745D93F239}"/>
              </a:ext>
            </a:extLst>
          </p:cNvPr>
          <p:cNvGrpSpPr/>
          <p:nvPr/>
        </p:nvGrpSpPr>
        <p:grpSpPr>
          <a:xfrm>
            <a:off x="3229997" y="2516732"/>
            <a:ext cx="3585312" cy="1083942"/>
            <a:chOff x="466266" y="4416136"/>
            <a:chExt cx="2644771" cy="1083942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7D438D1-4A2C-457A-A675-A2FFD11F8FC1}"/>
                </a:ext>
              </a:extLst>
            </p:cNvPr>
            <p:cNvSpPr txBox="1"/>
            <p:nvPr/>
          </p:nvSpPr>
          <p:spPr>
            <a:xfrm>
              <a:off x="466266" y="4416136"/>
              <a:ext cx="26447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5D7373"/>
                  </a:solidFill>
                  <a:latin typeface="Tw Cen MT" panose="020B0602020104020603" pitchFamily="34" charset="0"/>
                </a:rPr>
                <a:t>JEREMIE TANYIKOY OMBA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EFA98CF0-C7D5-4BB1-AE6B-892973EDC2B3}"/>
                </a:ext>
              </a:extLst>
            </p:cNvPr>
            <p:cNvSpPr txBox="1"/>
            <p:nvPr/>
          </p:nvSpPr>
          <p:spPr>
            <a:xfrm>
              <a:off x="466266" y="4853747"/>
              <a:ext cx="26447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Fondateur</a:t>
              </a:r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b="1" dirty="0" err="1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Haogeri</a:t>
              </a:r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, </a:t>
              </a:r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concepteur</a:t>
              </a:r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 et </a:t>
              </a:r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programmeur</a:t>
              </a:r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 </a:t>
              </a:r>
              <a:r>
                <a:rPr lang="en-US" b="1" dirty="0" err="1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</a:rPr>
                <a:t>mindnet</a:t>
              </a:r>
              <a:endParaRPr lang="en-US" b="1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03532DC7-068C-436B-BCAD-20062934BFF2}"/>
              </a:ext>
            </a:extLst>
          </p:cNvPr>
          <p:cNvSpPr txBox="1"/>
          <p:nvPr/>
        </p:nvSpPr>
        <p:spPr>
          <a:xfrm>
            <a:off x="3410575" y="3778071"/>
            <a:ext cx="3585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David </a:t>
            </a:r>
            <a:r>
              <a:rPr lang="fr-FR" dirty="0" err="1"/>
              <a:t>Mvula</a:t>
            </a:r>
            <a:r>
              <a:rPr lang="fr-FR" dirty="0"/>
              <a:t> </a:t>
            </a:r>
            <a:r>
              <a:rPr lang="fr-FR" dirty="0" err="1"/>
              <a:t>Kawaya</a:t>
            </a:r>
            <a:r>
              <a:rPr lang="fr-FR" dirty="0"/>
              <a:t> : Conseiller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364D4C8C-0AD8-4000-855A-0A4CB5ED531D}"/>
              </a:ext>
            </a:extLst>
          </p:cNvPr>
          <p:cNvSpPr txBox="1"/>
          <p:nvPr/>
        </p:nvSpPr>
        <p:spPr>
          <a:xfrm>
            <a:off x="3410575" y="4240375"/>
            <a:ext cx="3585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Junias</a:t>
            </a:r>
            <a:r>
              <a:rPr lang="fr-FR" dirty="0"/>
              <a:t> </a:t>
            </a:r>
            <a:r>
              <a:rPr lang="fr-FR" dirty="0" err="1"/>
              <a:t>Banza</a:t>
            </a:r>
            <a:r>
              <a:rPr lang="fr-FR" dirty="0"/>
              <a:t> </a:t>
            </a:r>
            <a:r>
              <a:rPr lang="fr-FR" dirty="0" err="1"/>
              <a:t>Lubilo</a:t>
            </a:r>
            <a:r>
              <a:rPr lang="fr-FR" dirty="0"/>
              <a:t> : Conseiller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5BB04143-491B-4C9E-BA8A-602D6641B040}"/>
              </a:ext>
            </a:extLst>
          </p:cNvPr>
          <p:cNvGrpSpPr/>
          <p:nvPr/>
        </p:nvGrpSpPr>
        <p:grpSpPr>
          <a:xfrm>
            <a:off x="4014041" y="331794"/>
            <a:ext cx="2017224" cy="2017224"/>
            <a:chOff x="4014041" y="331794"/>
            <a:chExt cx="2017224" cy="2017224"/>
          </a:xfrm>
        </p:grpSpPr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8A4AD62D-BD7E-415D-B725-6AC37487928F}"/>
                </a:ext>
              </a:extLst>
            </p:cNvPr>
            <p:cNvSpPr/>
            <p:nvPr/>
          </p:nvSpPr>
          <p:spPr>
            <a:xfrm>
              <a:off x="4014041" y="331794"/>
              <a:ext cx="2017224" cy="2017224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00B7CD0C-C2C9-4817-A08A-E2EF7F565B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911" b="14911"/>
            <a:stretch/>
          </p:blipFill>
          <p:spPr>
            <a:xfrm>
              <a:off x="4131271" y="439992"/>
              <a:ext cx="1790558" cy="1823796"/>
            </a:xfrm>
            <a:prstGeom prst="ellipse">
              <a:avLst/>
            </a:prstGeom>
            <a:ln w="63500" cap="rnd">
              <a:solidFill>
                <a:srgbClr val="5D7373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66" name="ZoneTexte 65">
            <a:extLst>
              <a:ext uri="{FF2B5EF4-FFF2-40B4-BE49-F238E27FC236}">
                <a16:creationId xmlns:a16="http://schemas.microsoft.com/office/drawing/2014/main" id="{59F08058-375E-49F6-8DA5-49E6FAFB0202}"/>
              </a:ext>
            </a:extLst>
          </p:cNvPr>
          <p:cNvSpPr txBox="1"/>
          <p:nvPr/>
        </p:nvSpPr>
        <p:spPr>
          <a:xfrm>
            <a:off x="3410575" y="4675338"/>
            <a:ext cx="3585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Isaïah</a:t>
            </a:r>
            <a:r>
              <a:rPr lang="fr-FR" dirty="0"/>
              <a:t> </a:t>
            </a:r>
            <a:r>
              <a:rPr lang="fr-FR" dirty="0" err="1"/>
              <a:t>Mumbere</a:t>
            </a:r>
            <a:r>
              <a:rPr lang="fr-FR" dirty="0"/>
              <a:t> : </a:t>
            </a:r>
            <a:r>
              <a:rPr lang="fr-FR" dirty="0" err="1"/>
              <a:t>Photographer</a:t>
            </a:r>
            <a:endParaRPr lang="fr-FR" dirty="0"/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0A731EE0-3CCA-449D-B33D-FB3DA5BEB534}"/>
              </a:ext>
            </a:extLst>
          </p:cNvPr>
          <p:cNvSpPr txBox="1"/>
          <p:nvPr/>
        </p:nvSpPr>
        <p:spPr>
          <a:xfrm>
            <a:off x="3410575" y="5074469"/>
            <a:ext cx="3585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Jessé KATI : Designer</a:t>
            </a:r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B79A7AB2-25AC-4CF6-A6BC-CC7C51ADD921}"/>
              </a:ext>
            </a:extLst>
          </p:cNvPr>
          <p:cNvSpPr txBox="1"/>
          <p:nvPr/>
        </p:nvSpPr>
        <p:spPr>
          <a:xfrm>
            <a:off x="3410575" y="5466101"/>
            <a:ext cx="3585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Pascal </a:t>
            </a:r>
            <a:r>
              <a:rPr lang="fr-FR" dirty="0" err="1"/>
              <a:t>Musody</a:t>
            </a:r>
            <a:r>
              <a:rPr lang="fr-FR" dirty="0"/>
              <a:t> : Testeur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91973840-B72F-4457-84EC-632E1C91EE6F}"/>
              </a:ext>
            </a:extLst>
          </p:cNvPr>
          <p:cNvGrpSpPr/>
          <p:nvPr/>
        </p:nvGrpSpPr>
        <p:grpSpPr>
          <a:xfrm>
            <a:off x="4095128" y="297580"/>
            <a:ext cx="662608" cy="523220"/>
            <a:chOff x="1671243" y="1589351"/>
            <a:chExt cx="662608" cy="523220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758FFA05-60D3-49D7-AD33-70C14A462582}"/>
                </a:ext>
              </a:extLst>
            </p:cNvPr>
            <p:cNvSpPr/>
            <p:nvPr/>
          </p:nvSpPr>
          <p:spPr>
            <a:xfrm>
              <a:off x="1734947" y="1589351"/>
              <a:ext cx="523220" cy="52322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F674720-AA72-463C-A9F5-CC05A31FD455}"/>
                </a:ext>
              </a:extLst>
            </p:cNvPr>
            <p:cNvSpPr txBox="1"/>
            <p:nvPr/>
          </p:nvSpPr>
          <p:spPr>
            <a:xfrm>
              <a:off x="1671243" y="1620128"/>
              <a:ext cx="6626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01</a:t>
              </a:r>
            </a:p>
          </p:txBody>
        </p:sp>
      </p:grpSp>
      <p:sp>
        <p:nvSpPr>
          <p:cNvPr id="69" name="ZoneTexte 68">
            <a:extLst>
              <a:ext uri="{FF2B5EF4-FFF2-40B4-BE49-F238E27FC236}">
                <a16:creationId xmlns:a16="http://schemas.microsoft.com/office/drawing/2014/main" id="{EB35B629-A6EA-480B-B586-6EB87C26B113}"/>
              </a:ext>
            </a:extLst>
          </p:cNvPr>
          <p:cNvSpPr txBox="1"/>
          <p:nvPr/>
        </p:nvSpPr>
        <p:spPr>
          <a:xfrm>
            <a:off x="7981980" y="6184938"/>
            <a:ext cx="2333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© </a:t>
            </a:r>
            <a:r>
              <a:rPr lang="fr-F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Haogeri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Inc.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116CEF9C-86EC-40D5-A45E-A380F90F36F4}"/>
              </a:ext>
            </a:extLst>
          </p:cNvPr>
          <p:cNvSpPr/>
          <p:nvPr/>
        </p:nvSpPr>
        <p:spPr>
          <a:xfrm>
            <a:off x="1046775" y="960120"/>
            <a:ext cx="355305" cy="27432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9819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25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5" grpId="0"/>
      <p:bldP spid="66" grpId="0"/>
      <p:bldP spid="67" grpId="0"/>
      <p:bldP spid="68" grpId="0"/>
      <p:bldP spid="69" grpId="0"/>
      <p:bldP spid="2" grpId="0" animBg="1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271</Words>
  <Application>Microsoft Office PowerPoint</Application>
  <PresentationFormat>Grand écran</PresentationFormat>
  <Paragraphs>57</Paragraphs>
  <Slides>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Tw Cen MT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hp</dc:creator>
  <cp:lastModifiedBy>Jeremie Victoria</cp:lastModifiedBy>
  <cp:revision>26</cp:revision>
  <dcterms:created xsi:type="dcterms:W3CDTF">2020-06-02T04:44:10Z</dcterms:created>
  <dcterms:modified xsi:type="dcterms:W3CDTF">2022-03-16T23:17:50Z</dcterms:modified>
</cp:coreProperties>
</file>

<file path=docProps/thumbnail.jpeg>
</file>